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2" r:id="rId1"/>
  </p:sldMasterIdLst>
  <p:sldIdLst>
    <p:sldId id="256" r:id="rId2"/>
    <p:sldId id="297" r:id="rId3"/>
    <p:sldId id="298" r:id="rId4"/>
    <p:sldId id="300" r:id="rId5"/>
    <p:sldId id="275" r:id="rId6"/>
    <p:sldId id="258" r:id="rId7"/>
    <p:sldId id="304" r:id="rId8"/>
    <p:sldId id="30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iner, Kara" initials="GK" lastIdx="5" clrIdx="0">
    <p:extLst>
      <p:ext uri="{19B8F6BF-5375-455C-9EA6-DF929625EA0E}">
        <p15:presenceInfo xmlns:p15="http://schemas.microsoft.com/office/powerpoint/2012/main" userId="S::karagainer@apta.org::773d294a-6bc8-4fb4-89c9-e02bf298b260" providerId="AD"/>
      </p:ext>
    </p:extLst>
  </p:cmAuthor>
  <p:cmAuthor id="2" name="Hosmer, Alicia" initials="HA" lastIdx="1" clrIdx="1">
    <p:extLst>
      <p:ext uri="{19B8F6BF-5375-455C-9EA6-DF929625EA0E}">
        <p15:presenceInfo xmlns:p15="http://schemas.microsoft.com/office/powerpoint/2012/main" userId="S::aliciahosmer@apta.org::6c3889e9-1993-4b26-8819-2098db7fa2fb" providerId="AD"/>
      </p:ext>
    </p:extLst>
  </p:cmAuthor>
  <p:cmAuthor id="3" name="Douthitt, Lois" initials="DL" lastIdx="8" clrIdx="2">
    <p:extLst>
      <p:ext uri="{19B8F6BF-5375-455C-9EA6-DF929625EA0E}">
        <p15:presenceInfo xmlns:p15="http://schemas.microsoft.com/office/powerpoint/2012/main" userId="S::loisdouthitt@apta.org::39a9b54c-e1b0-4b01-af3d-897d28d814b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9CB6"/>
    <a:srgbClr val="F3F3F3"/>
    <a:srgbClr val="3F4444"/>
    <a:srgbClr val="602561"/>
    <a:srgbClr val="005493"/>
    <a:srgbClr val="FFC189"/>
    <a:srgbClr val="089565"/>
    <a:srgbClr val="4D4D4D"/>
    <a:srgbClr val="EAB383"/>
    <a:srgbClr val="FFD5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951" autoAdjust="0"/>
    <p:restoredTop sz="96357" autoAdjust="0"/>
  </p:normalViewPr>
  <p:slideViewPr>
    <p:cSldViewPr snapToGrid="0" snapToObjects="1">
      <p:cViewPr varScale="1">
        <p:scale>
          <a:sx n="67" d="100"/>
          <a:sy n="67" d="100"/>
        </p:scale>
        <p:origin x="41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2D4AD1F-E7D0-1B4D-B7E5-7CE512749F20}"/>
              </a:ext>
            </a:extLst>
          </p:cNvPr>
          <p:cNvSpPr/>
          <p:nvPr userDrawn="1"/>
        </p:nvSpPr>
        <p:spPr>
          <a:xfrm>
            <a:off x="0" y="0"/>
            <a:ext cx="12192000" cy="4553712"/>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dirty="0"/>
              <a:t>Click to edit Master title style</a:t>
            </a:r>
          </a:p>
        </p:txBody>
      </p:sp>
      <p:sp>
        <p:nvSpPr>
          <p:cNvPr id="3" name="Subtitle 2"/>
          <p:cNvSpPr>
            <a:spLocks noGrp="1"/>
          </p:cNvSpPr>
          <p:nvPr>
            <p:ph type="subTitle" idx="1"/>
          </p:nvPr>
        </p:nvSpPr>
        <p:spPr>
          <a:xfrm>
            <a:off x="1100015" y="4670246"/>
            <a:ext cx="7315200" cy="914400"/>
          </a:xfrm>
          <a:prstGeom prst="rect">
            <a:avLst/>
          </a:prstGeo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Tree>
    <p:extLst>
      <p:ext uri="{BB962C8B-B14F-4D97-AF65-F5344CB8AC3E}">
        <p14:creationId xmlns:p14="http://schemas.microsoft.com/office/powerpoint/2010/main" val="708316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ECDC530-4599-CD4C-96C5-1489950B5CA2}"/>
              </a:ext>
            </a:extLst>
          </p:cNvPr>
          <p:cNvSpPr/>
          <p:nvPr userDrawn="1"/>
        </p:nvSpPr>
        <p:spPr>
          <a:xfrm>
            <a:off x="0" y="0"/>
            <a:ext cx="12192000" cy="685800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0213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B837B-0323-B847-97CD-4DA7A07FD19A}"/>
              </a:ext>
            </a:extLst>
          </p:cNvPr>
          <p:cNvSpPr>
            <a:spLocks noGrp="1"/>
          </p:cNvSpPr>
          <p:nvPr>
            <p:ph type="title"/>
          </p:nvPr>
        </p:nvSpPr>
        <p:spPr>
          <a:xfrm>
            <a:off x="186812" y="31306"/>
            <a:ext cx="11325523" cy="1033668"/>
          </a:xfrm>
        </p:spPr>
        <p:txBody>
          <a:bodyPr/>
          <a:lstStyle/>
          <a:p>
            <a:r>
              <a:rPr lang="en-US" dirty="0"/>
              <a:t>Click to edit Master title style</a:t>
            </a:r>
          </a:p>
        </p:txBody>
      </p:sp>
      <p:sp>
        <p:nvSpPr>
          <p:cNvPr id="3" name="Slide Number Placeholder 6">
            <a:extLst>
              <a:ext uri="{FF2B5EF4-FFF2-40B4-BE49-F238E27FC236}">
                <a16:creationId xmlns:a16="http://schemas.microsoft.com/office/drawing/2014/main" id="{C696AFAB-E697-1140-8553-B95D36EB89DC}"/>
              </a:ext>
            </a:extLst>
          </p:cNvPr>
          <p:cNvSpPr>
            <a:spLocks noGrp="1"/>
          </p:cNvSpPr>
          <p:nvPr>
            <p:ph type="sldNum" sz="quarter" idx="12"/>
          </p:nvPr>
        </p:nvSpPr>
        <p:spPr>
          <a:xfrm>
            <a:off x="233989" y="6300932"/>
            <a:ext cx="1530927" cy="365125"/>
          </a:xfrm>
          <a:prstGeom prst="rect">
            <a:avLst/>
          </a:prstGeom>
        </p:spPr>
        <p:txBody>
          <a:bodyPr/>
          <a:lstStyle>
            <a:lvl1pPr>
              <a:defRPr>
                <a:solidFill>
                  <a:srgbClr val="3F4444"/>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69007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429722FF-C152-0949-87F0-3016926E895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883131" y="5959615"/>
            <a:ext cx="4279994" cy="1007057"/>
          </a:xfrm>
          <a:prstGeom prst="rect">
            <a:avLst/>
          </a:prstGeom>
        </p:spPr>
      </p:pic>
      <p:sp>
        <p:nvSpPr>
          <p:cNvPr id="2" name="Rectangle 1">
            <a:extLst>
              <a:ext uri="{FF2B5EF4-FFF2-40B4-BE49-F238E27FC236}">
                <a16:creationId xmlns:a16="http://schemas.microsoft.com/office/drawing/2014/main" id="{4C052D92-B23C-EC49-8DA5-FD23A46BF697}"/>
              </a:ext>
            </a:extLst>
          </p:cNvPr>
          <p:cNvSpPr/>
          <p:nvPr userDrawn="1"/>
        </p:nvSpPr>
        <p:spPr>
          <a:xfrm>
            <a:off x="0" y="721360"/>
            <a:ext cx="12192000" cy="540031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0851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C052D92-B23C-EC49-8DA5-FD23A46BF697}"/>
              </a:ext>
            </a:extLst>
          </p:cNvPr>
          <p:cNvSpPr/>
          <p:nvPr userDrawn="1"/>
        </p:nvSpPr>
        <p:spPr>
          <a:xfrm>
            <a:off x="0" y="721360"/>
            <a:ext cx="6096000" cy="540031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550073C-EA25-A24F-95BD-8329C155C234}"/>
              </a:ext>
            </a:extLst>
          </p:cNvPr>
          <p:cNvSpPr/>
          <p:nvPr userDrawn="1"/>
        </p:nvSpPr>
        <p:spPr>
          <a:xfrm>
            <a:off x="11839074" y="728845"/>
            <a:ext cx="352928" cy="540031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1174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Intro Paragraph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B67E0-DC90-4DAD-B9F5-C2DD0F5EE7CE}"/>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85FC71D-1510-4D7E-A09B-7BA95DC3987D}"/>
              </a:ext>
            </a:extLst>
          </p:cNvPr>
          <p:cNvSpPr>
            <a:spLocks noGrp="1"/>
          </p:cNvSpPr>
          <p:nvPr>
            <p:ph idx="1"/>
          </p:nvPr>
        </p:nvSpPr>
        <p:spPr>
          <a:xfrm>
            <a:off x="640080" y="2926080"/>
            <a:ext cx="10058400" cy="2980755"/>
          </a:xfr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D0A4786C-46FE-44BD-BA3B-EBCED400E57C}"/>
              </a:ext>
            </a:extLst>
          </p:cNvPr>
          <p:cNvSpPr>
            <a:spLocks noGrp="1"/>
          </p:cNvSpPr>
          <p:nvPr>
            <p:ph type="body" sz="quarter" idx="10"/>
          </p:nvPr>
        </p:nvSpPr>
        <p:spPr>
          <a:xfrm>
            <a:off x="640080" y="1463675"/>
            <a:ext cx="10058400" cy="1371600"/>
          </a:xfrm>
        </p:spPr>
        <p:txBody>
          <a:bodyPr/>
          <a:lstStyle>
            <a:lvl1pPr marL="0" indent="0">
              <a:buFontTx/>
              <a:buNone/>
              <a:defRPr/>
            </a:lvl1pPr>
            <a:lvl2pPr marL="274320" indent="0">
              <a:buFontTx/>
              <a:buNone/>
              <a:defRPr/>
            </a:lvl2pPr>
            <a:lvl3pPr marL="548640" indent="0">
              <a:buFontTx/>
              <a:buNone/>
              <a:defRPr/>
            </a:lvl3pPr>
            <a:lvl4pPr marL="822960" indent="0">
              <a:buFontTx/>
              <a:buNone/>
              <a:defRPr/>
            </a:lvl4pPr>
            <a:lvl5pPr marL="1097280" indent="0">
              <a:buFontTx/>
              <a:buNone/>
              <a:defRPr/>
            </a:lvl5pPr>
          </a:lstStyle>
          <a:p>
            <a:pPr lvl="0"/>
            <a:r>
              <a:rPr lang="en-US"/>
              <a:t>Click to edit Master text styles</a:t>
            </a:r>
          </a:p>
        </p:txBody>
      </p:sp>
    </p:spTree>
    <p:extLst>
      <p:ext uri="{BB962C8B-B14F-4D97-AF65-F5344CB8AC3E}">
        <p14:creationId xmlns:p14="http://schemas.microsoft.com/office/powerpoint/2010/main" val="3878020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B67E0-DC90-4DAD-B9F5-C2DD0F5EE7CE}"/>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85FC71D-1510-4D7E-A09B-7BA95DC3987D}"/>
              </a:ext>
            </a:extLst>
          </p:cNvPr>
          <p:cNvSpPr>
            <a:spLocks noGrp="1"/>
          </p:cNvSpPr>
          <p:nvPr>
            <p:ph idx="1"/>
          </p:nvPr>
        </p:nvSpPr>
        <p:spPr>
          <a:xfrm>
            <a:off x="640080" y="1463040"/>
            <a:ext cx="10058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91021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121671"/>
            <a:ext cx="12192000" cy="736328"/>
          </a:xfrm>
          <a:prstGeom prst="rect">
            <a:avLst/>
          </a:pr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6812" y="31306"/>
            <a:ext cx="11325523" cy="1033668"/>
          </a:xfrm>
          <a:prstGeom prst="rect">
            <a:avLst/>
          </a:prstGeom>
          <a:noFill/>
        </p:spPr>
        <p:txBody>
          <a:bodyPr vert="horz" lIns="91440" tIns="45720" rIns="91440" bIns="45720" rtlCol="0" anchor="ctr">
            <a:normAutofit/>
          </a:bodyPr>
          <a:lstStyle/>
          <a:p>
            <a:r>
              <a:rPr lang="en-US" dirty="0"/>
              <a:t>Click to edit Master title style</a:t>
            </a:r>
          </a:p>
        </p:txBody>
      </p:sp>
      <p:pic>
        <p:nvPicPr>
          <p:cNvPr id="9" name="Graphic 8">
            <a:extLst>
              <a:ext uri="{FF2B5EF4-FFF2-40B4-BE49-F238E27FC236}">
                <a16:creationId xmlns:a16="http://schemas.microsoft.com/office/drawing/2014/main" id="{B6D1A385-9032-6D41-B4AC-01CF231D5336}"/>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7883131" y="5959615"/>
            <a:ext cx="4279994" cy="1007057"/>
          </a:xfrm>
          <a:prstGeom prst="rect">
            <a:avLst/>
          </a:prstGeom>
        </p:spPr>
      </p:pic>
      <p:cxnSp>
        <p:nvCxnSpPr>
          <p:cNvPr id="11" name="Straight Connector 10">
            <a:extLst>
              <a:ext uri="{FF2B5EF4-FFF2-40B4-BE49-F238E27FC236}">
                <a16:creationId xmlns:a16="http://schemas.microsoft.com/office/drawing/2014/main" id="{3DDCD0EE-F0ED-674F-8EF6-D493702F23E5}"/>
              </a:ext>
            </a:extLst>
          </p:cNvPr>
          <p:cNvCxnSpPr/>
          <p:nvPr userDrawn="1"/>
        </p:nvCxnSpPr>
        <p:spPr>
          <a:xfrm>
            <a:off x="0" y="1064973"/>
            <a:ext cx="11542815" cy="0"/>
          </a:xfrm>
          <a:prstGeom prst="line">
            <a:avLst/>
          </a:prstGeom>
          <a:ln w="38100">
            <a:solidFill>
              <a:srgbClr val="00549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6914332"/>
      </p:ext>
    </p:extLst>
  </p:cSld>
  <p:clrMap bg1="lt1" tx1="dk1" bg2="lt2" tx2="dk2" accent1="accent1" accent2="accent2" accent3="accent3" accent4="accent4" accent5="accent5" accent6="accent6" hlink="hlink" folHlink="folHlink"/>
  <p:sldLayoutIdLst>
    <p:sldLayoutId id="2147483853" r:id="rId1"/>
    <p:sldLayoutId id="2147483858" r:id="rId2"/>
    <p:sldLayoutId id="2147483860" r:id="rId3"/>
    <p:sldLayoutId id="2147483859" r:id="rId4"/>
    <p:sldLayoutId id="2147483861" r:id="rId5"/>
    <p:sldLayoutId id="2147483862" r:id="rId6"/>
    <p:sldLayoutId id="2147483863" r:id="rId7"/>
  </p:sldLayoutIdLst>
  <p:hf sldNum="0" hdr="0" ftr="0" dt="0"/>
  <p:txStyles>
    <p:titleStyle>
      <a:lvl1pPr algn="l" defTabSz="914400" rtl="0" eaLnBrk="1" latinLnBrk="0" hangingPunct="1">
        <a:lnSpc>
          <a:spcPct val="90000"/>
        </a:lnSpc>
        <a:spcBef>
          <a:spcPct val="0"/>
        </a:spcBef>
        <a:buNone/>
        <a:defRPr sz="4000" b="1" i="0" kern="1200" spc="-60" baseline="0">
          <a:solidFill>
            <a:srgbClr val="3F4444"/>
          </a:solidFill>
          <a:latin typeface="Arial" panose="020B0604020202020204" pitchFamily="34" charset="0"/>
          <a:ea typeface="+mj-ea"/>
          <a:cs typeface="Arial" panose="020B0604020202020204" pitchFamily="34" charset="0"/>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b="0" i="0" kern="1200">
          <a:solidFill>
            <a:schemeClr val="tx1">
              <a:lumMod val="65000"/>
              <a:lumOff val="35000"/>
            </a:schemeClr>
          </a:solidFill>
          <a:latin typeface="Arial" panose="020B0604020202020204" pitchFamily="34" charset="0"/>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b="0" i="0" kern="1200">
          <a:solidFill>
            <a:schemeClr val="tx1">
              <a:lumMod val="65000"/>
              <a:lumOff val="35000"/>
            </a:schemeClr>
          </a:solidFill>
          <a:latin typeface="Arial" panose="020B0604020202020204" pitchFamily="34" charset="0"/>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b="0" i="0" kern="1200">
          <a:solidFill>
            <a:schemeClr val="tx1">
              <a:lumMod val="65000"/>
              <a:lumOff val="35000"/>
            </a:schemeClr>
          </a:solidFill>
          <a:latin typeface="Arial" panose="020B0604020202020204" pitchFamily="34" charset="0"/>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b="0" i="0" kern="1200">
          <a:solidFill>
            <a:schemeClr val="tx1">
              <a:lumMod val="65000"/>
              <a:lumOff val="35000"/>
            </a:schemeClr>
          </a:solidFill>
          <a:latin typeface="Arial" panose="020B0604020202020204" pitchFamily="34" charset="0"/>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b="0" i="0" kern="1200">
          <a:solidFill>
            <a:schemeClr val="tx1">
              <a:lumMod val="65000"/>
              <a:lumOff val="35000"/>
            </a:schemeClr>
          </a:solidFill>
          <a:latin typeface="Arial" panose="020B0604020202020204" pitchFamily="34" charset="0"/>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27BFD00E-3323-4B41-A7BE-C4A7C3885CC8}"/>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22650" b="7056"/>
          <a:stretch/>
        </p:blipFill>
        <p:spPr>
          <a:xfrm>
            <a:off x="2114550" y="5320145"/>
            <a:ext cx="9970770" cy="1537854"/>
          </a:xfrm>
          <a:prstGeom prst="rect">
            <a:avLst/>
          </a:prstGeom>
        </p:spPr>
      </p:pic>
      <p:sp>
        <p:nvSpPr>
          <p:cNvPr id="2" name="Title 1">
            <a:extLst>
              <a:ext uri="{FF2B5EF4-FFF2-40B4-BE49-F238E27FC236}">
                <a16:creationId xmlns:a16="http://schemas.microsoft.com/office/drawing/2014/main" id="{903D4F0A-5518-FC42-81FA-62EE3A3806A4}"/>
              </a:ext>
            </a:extLst>
          </p:cNvPr>
          <p:cNvSpPr>
            <a:spLocks noGrp="1"/>
          </p:cNvSpPr>
          <p:nvPr>
            <p:ph type="ctrTitle"/>
          </p:nvPr>
        </p:nvSpPr>
        <p:spPr>
          <a:xfrm>
            <a:off x="676896" y="201880"/>
            <a:ext cx="10782794" cy="4351831"/>
          </a:xfrm>
        </p:spPr>
        <p:txBody>
          <a:bodyPr anchor="ctr" anchorCtr="0">
            <a:normAutofit/>
          </a:bodyPr>
          <a:lstStyle/>
          <a:p>
            <a:r>
              <a:rPr lang="en-US" dirty="0">
                <a:solidFill>
                  <a:schemeClr val="tx1"/>
                </a:solidFill>
              </a:rPr>
              <a:t>Request for CMS Referral to RUC for Practice Expense Review</a:t>
            </a:r>
          </a:p>
        </p:txBody>
      </p:sp>
      <p:sp>
        <p:nvSpPr>
          <p:cNvPr id="4" name="TextBox 3">
            <a:extLst>
              <a:ext uri="{FF2B5EF4-FFF2-40B4-BE49-F238E27FC236}">
                <a16:creationId xmlns:a16="http://schemas.microsoft.com/office/drawing/2014/main" id="{5FB6EACE-6BCB-EF47-B44D-A2C83F65CB74}"/>
              </a:ext>
            </a:extLst>
          </p:cNvPr>
          <p:cNvSpPr txBox="1"/>
          <p:nvPr/>
        </p:nvSpPr>
        <p:spPr>
          <a:xfrm>
            <a:off x="732310" y="3763064"/>
            <a:ext cx="2808515" cy="400110"/>
          </a:xfrm>
          <a:prstGeom prst="rect">
            <a:avLst/>
          </a:prstGeom>
          <a:noFill/>
        </p:spPr>
        <p:txBody>
          <a:bodyPr wrap="square" rtlCol="0">
            <a:spAutoFit/>
          </a:bodyPr>
          <a:lstStyle/>
          <a:p>
            <a:r>
              <a:rPr lang="en-US" sz="2000" b="1" dirty="0">
                <a:solidFill>
                  <a:srgbClr val="3F4444"/>
                </a:solidFill>
              </a:rPr>
              <a:t>February 15, 2023</a:t>
            </a:r>
          </a:p>
        </p:txBody>
      </p:sp>
    </p:spTree>
    <p:extLst>
      <p:ext uri="{BB962C8B-B14F-4D97-AF65-F5344CB8AC3E}">
        <p14:creationId xmlns:p14="http://schemas.microsoft.com/office/powerpoint/2010/main" val="2487575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6204A-87CA-6FF7-E3FF-6A64AD3DB942}"/>
              </a:ext>
            </a:extLst>
          </p:cNvPr>
          <p:cNvSpPr>
            <a:spLocks noGrp="1"/>
          </p:cNvSpPr>
          <p:nvPr>
            <p:ph type="title"/>
          </p:nvPr>
        </p:nvSpPr>
        <p:spPr/>
        <p:txBody>
          <a:bodyPr/>
          <a:lstStyle/>
          <a:p>
            <a:r>
              <a:rPr lang="en-US" dirty="0"/>
              <a:t>Background Information on Code Valuation</a:t>
            </a:r>
          </a:p>
        </p:txBody>
      </p:sp>
      <p:sp>
        <p:nvSpPr>
          <p:cNvPr id="3" name="Content Placeholder 2">
            <a:extLst>
              <a:ext uri="{FF2B5EF4-FFF2-40B4-BE49-F238E27FC236}">
                <a16:creationId xmlns:a16="http://schemas.microsoft.com/office/drawing/2014/main" id="{6CEDB06E-FB9F-7752-51C8-DF34BBB9266B}"/>
              </a:ext>
            </a:extLst>
          </p:cNvPr>
          <p:cNvSpPr>
            <a:spLocks noGrp="1"/>
          </p:cNvSpPr>
          <p:nvPr>
            <p:ph idx="1"/>
          </p:nvPr>
        </p:nvSpPr>
        <p:spPr>
          <a:xfrm>
            <a:off x="640080" y="2926080"/>
            <a:ext cx="10058400" cy="2807970"/>
          </a:xfrm>
        </p:spPr>
        <p:txBody>
          <a:bodyPr>
            <a:normAutofit/>
          </a:bodyPr>
          <a:lstStyle/>
          <a:p>
            <a:pPr marL="0" indent="0">
              <a:buNone/>
            </a:pPr>
            <a:r>
              <a:rPr lang="en-US" sz="2600" dirty="0"/>
              <a:t>Based on code family methodology eleven codes were added and a total of 17 codes were reviewed for work and practice expense at the January 2017 RUC HCPAC Review Board meeting.</a:t>
            </a:r>
          </a:p>
        </p:txBody>
      </p:sp>
      <p:sp>
        <p:nvSpPr>
          <p:cNvPr id="4" name="Text Placeholder 3">
            <a:extLst>
              <a:ext uri="{FF2B5EF4-FFF2-40B4-BE49-F238E27FC236}">
                <a16:creationId xmlns:a16="http://schemas.microsoft.com/office/drawing/2014/main" id="{41B17AF3-9554-765B-C240-B262318ABC48}"/>
              </a:ext>
            </a:extLst>
          </p:cNvPr>
          <p:cNvSpPr>
            <a:spLocks noGrp="1"/>
          </p:cNvSpPr>
          <p:nvPr>
            <p:ph type="body" sz="quarter" idx="10"/>
          </p:nvPr>
        </p:nvSpPr>
        <p:spPr/>
        <p:txBody>
          <a:bodyPr>
            <a:normAutofit/>
          </a:bodyPr>
          <a:lstStyle/>
          <a:p>
            <a:r>
              <a:rPr lang="en-US" sz="2400" dirty="0"/>
              <a:t>In the Notice of Proposed Rulemaking for 2017 CMS advised that a review of the valuation for CPT codes 97032, 97035, 97110, 97112, 97113, 97116, 97140, 97530, 97535 and G0283 was indicated. </a:t>
            </a:r>
          </a:p>
          <a:p>
            <a:endParaRPr lang="en-US" sz="2400" dirty="0"/>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1921357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D591A-2A1D-3D09-C508-87C62747B4D0}"/>
              </a:ext>
            </a:extLst>
          </p:cNvPr>
          <p:cNvSpPr>
            <a:spLocks noGrp="1"/>
          </p:cNvSpPr>
          <p:nvPr>
            <p:ph type="title"/>
          </p:nvPr>
        </p:nvSpPr>
        <p:spPr/>
        <p:txBody>
          <a:bodyPr/>
          <a:lstStyle/>
          <a:p>
            <a:r>
              <a:rPr lang="en-US" dirty="0"/>
              <a:t>Background Information on Code Valuation</a:t>
            </a:r>
          </a:p>
        </p:txBody>
      </p:sp>
      <p:sp>
        <p:nvSpPr>
          <p:cNvPr id="3" name="Content Placeholder 2">
            <a:extLst>
              <a:ext uri="{FF2B5EF4-FFF2-40B4-BE49-F238E27FC236}">
                <a16:creationId xmlns:a16="http://schemas.microsoft.com/office/drawing/2014/main" id="{0CD8CC46-6D82-A1B6-F46A-1649700230E7}"/>
              </a:ext>
            </a:extLst>
          </p:cNvPr>
          <p:cNvSpPr>
            <a:spLocks noGrp="1"/>
          </p:cNvSpPr>
          <p:nvPr>
            <p:ph idx="1"/>
          </p:nvPr>
        </p:nvSpPr>
        <p:spPr/>
        <p:txBody>
          <a:bodyPr/>
          <a:lstStyle/>
          <a:p>
            <a:pPr lvl="1"/>
            <a:r>
              <a:rPr lang="en-US" sz="2400" dirty="0"/>
              <a:t>Supervised modalities (97012, 97014, 97016, 97018, 97022); </a:t>
            </a:r>
          </a:p>
          <a:p>
            <a:pPr lvl="1"/>
            <a:r>
              <a:rPr lang="en-US" sz="2400" dirty="0"/>
              <a:t>Attended modalities (97032, 97033, 97034, 97035); </a:t>
            </a:r>
          </a:p>
          <a:p>
            <a:pPr lvl="1"/>
            <a:r>
              <a:rPr lang="en-US" sz="2400" dirty="0"/>
              <a:t>Therapeutic procedures (97110, 97112, 97113, 97116, 97140); and </a:t>
            </a:r>
          </a:p>
          <a:p>
            <a:pPr lvl="1"/>
            <a:r>
              <a:rPr lang="en-US" sz="2400" dirty="0"/>
              <a:t>ADL (97530, 97533, 97535, 97537, 97542). </a:t>
            </a:r>
          </a:p>
          <a:p>
            <a:pPr marL="0" indent="0">
              <a:buNone/>
            </a:pPr>
            <a:endParaRPr lang="en-US" dirty="0"/>
          </a:p>
        </p:txBody>
      </p:sp>
      <p:sp>
        <p:nvSpPr>
          <p:cNvPr id="4" name="Text Placeholder 3">
            <a:extLst>
              <a:ext uri="{FF2B5EF4-FFF2-40B4-BE49-F238E27FC236}">
                <a16:creationId xmlns:a16="http://schemas.microsoft.com/office/drawing/2014/main" id="{0356997E-BD7A-E1C5-4D98-214E8FA1B889}"/>
              </a:ext>
            </a:extLst>
          </p:cNvPr>
          <p:cNvSpPr>
            <a:spLocks noGrp="1"/>
          </p:cNvSpPr>
          <p:nvPr>
            <p:ph type="body" sz="quarter" idx="10"/>
          </p:nvPr>
        </p:nvSpPr>
        <p:spPr/>
        <p:txBody>
          <a:bodyPr>
            <a:normAutofit/>
          </a:bodyPr>
          <a:lstStyle/>
          <a:p>
            <a:r>
              <a:rPr lang="en-US" sz="2400" dirty="0"/>
              <a:t>For both work and practice expense presentation and discussion, the 17 codes that were surveyed were divided into four categories of similar services:</a:t>
            </a:r>
          </a:p>
        </p:txBody>
      </p:sp>
    </p:spTree>
    <p:extLst>
      <p:ext uri="{BB962C8B-B14F-4D97-AF65-F5344CB8AC3E}">
        <p14:creationId xmlns:p14="http://schemas.microsoft.com/office/powerpoint/2010/main" val="3593436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F0435-9F7C-9839-7034-B39E083E7DAA}"/>
              </a:ext>
            </a:extLst>
          </p:cNvPr>
          <p:cNvSpPr>
            <a:spLocks noGrp="1"/>
          </p:cNvSpPr>
          <p:nvPr>
            <p:ph type="title"/>
          </p:nvPr>
        </p:nvSpPr>
        <p:spPr/>
        <p:txBody>
          <a:bodyPr/>
          <a:lstStyle/>
          <a:p>
            <a:r>
              <a:rPr lang="en-US" dirty="0"/>
              <a:t>Background Information on Code Valuation</a:t>
            </a:r>
          </a:p>
        </p:txBody>
      </p:sp>
      <p:sp>
        <p:nvSpPr>
          <p:cNvPr id="3" name="Content Placeholder 2">
            <a:extLst>
              <a:ext uri="{FF2B5EF4-FFF2-40B4-BE49-F238E27FC236}">
                <a16:creationId xmlns:a16="http://schemas.microsoft.com/office/drawing/2014/main" id="{0788C2AF-4362-A8B8-1C77-F2B5D7D50A6C}"/>
              </a:ext>
            </a:extLst>
          </p:cNvPr>
          <p:cNvSpPr>
            <a:spLocks noGrp="1"/>
          </p:cNvSpPr>
          <p:nvPr>
            <p:ph idx="1"/>
          </p:nvPr>
        </p:nvSpPr>
        <p:spPr/>
        <p:txBody>
          <a:bodyPr>
            <a:normAutofit lnSpcReduction="10000"/>
          </a:bodyPr>
          <a:lstStyle/>
          <a:p>
            <a:pPr marL="0" indent="0">
              <a:buNone/>
            </a:pPr>
            <a:r>
              <a:rPr lang="en-US" dirty="0"/>
              <a:t>The RUC “used the typical number of services reported per session to ensure there was no duplication in the recommended pre or post service time for each individual code” rather than calculating the true value of the practice expense based on the survey results as is done with every other code.</a:t>
            </a:r>
          </a:p>
          <a:p>
            <a:endParaRPr lang="en-US" dirty="0"/>
          </a:p>
          <a:p>
            <a:pPr marL="0" indent="0">
              <a:buNone/>
            </a:pPr>
            <a:r>
              <a:rPr lang="en-US" b="1" dirty="0"/>
              <a:t>Based on conversations with the RUC we have not identified any codes valued in the same way.</a:t>
            </a:r>
          </a:p>
          <a:p>
            <a:endParaRPr lang="en-US" dirty="0"/>
          </a:p>
        </p:txBody>
      </p:sp>
      <p:sp>
        <p:nvSpPr>
          <p:cNvPr id="4" name="Text Placeholder 3">
            <a:extLst>
              <a:ext uri="{FF2B5EF4-FFF2-40B4-BE49-F238E27FC236}">
                <a16:creationId xmlns:a16="http://schemas.microsoft.com/office/drawing/2014/main" id="{111C1901-E388-100E-D2C6-DE659297B732}"/>
              </a:ext>
            </a:extLst>
          </p:cNvPr>
          <p:cNvSpPr>
            <a:spLocks noGrp="1"/>
          </p:cNvSpPr>
          <p:nvPr>
            <p:ph type="body" sz="quarter" idx="10"/>
          </p:nvPr>
        </p:nvSpPr>
        <p:spPr/>
        <p:txBody>
          <a:bodyPr/>
          <a:lstStyle/>
          <a:p>
            <a:r>
              <a:rPr lang="en-US" sz="2400" dirty="0"/>
              <a:t>The RUC HCPAC Review Board and PE Subcommittee also considered the typical number of services reported per session.</a:t>
            </a:r>
          </a:p>
        </p:txBody>
      </p:sp>
    </p:spTree>
    <p:extLst>
      <p:ext uri="{BB962C8B-B14F-4D97-AF65-F5344CB8AC3E}">
        <p14:creationId xmlns:p14="http://schemas.microsoft.com/office/powerpoint/2010/main" val="932379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08FC1-4BA9-4E67-9599-331335C26384}"/>
              </a:ext>
            </a:extLst>
          </p:cNvPr>
          <p:cNvSpPr>
            <a:spLocks noGrp="1"/>
          </p:cNvSpPr>
          <p:nvPr>
            <p:ph type="title"/>
          </p:nvPr>
        </p:nvSpPr>
        <p:spPr/>
        <p:txBody>
          <a:bodyPr/>
          <a:lstStyle/>
          <a:p>
            <a:r>
              <a:rPr lang="en-US" dirty="0"/>
              <a:t>Practice Expense Clinical Labor Allocation</a:t>
            </a:r>
          </a:p>
        </p:txBody>
      </p:sp>
      <p:graphicFrame>
        <p:nvGraphicFramePr>
          <p:cNvPr id="7" name="Content Placeholder 4">
            <a:extLst>
              <a:ext uri="{FF2B5EF4-FFF2-40B4-BE49-F238E27FC236}">
                <a16:creationId xmlns:a16="http://schemas.microsoft.com/office/drawing/2014/main" id="{C75E74D1-2880-6E79-D1F2-A5327244D001}"/>
              </a:ext>
            </a:extLst>
          </p:cNvPr>
          <p:cNvGraphicFramePr>
            <a:graphicFrameLocks/>
          </p:cNvGraphicFramePr>
          <p:nvPr>
            <p:extLst>
              <p:ext uri="{D42A27DB-BD31-4B8C-83A1-F6EECF244321}">
                <p14:modId xmlns:p14="http://schemas.microsoft.com/office/powerpoint/2010/main" val="176754635"/>
              </p:ext>
            </p:extLst>
          </p:nvPr>
        </p:nvGraphicFramePr>
        <p:xfrm>
          <a:off x="1116190" y="1191237"/>
          <a:ext cx="9959619" cy="4847613"/>
        </p:xfrm>
        <a:graphic>
          <a:graphicData uri="http://schemas.openxmlformats.org/drawingml/2006/table">
            <a:tbl>
              <a:tblPr firstRow="1" firstCol="1" bandRow="1"/>
              <a:tblGrid>
                <a:gridCol w="3090998">
                  <a:extLst>
                    <a:ext uri="{9D8B030D-6E8A-4147-A177-3AD203B41FA5}">
                      <a16:colId xmlns:a16="http://schemas.microsoft.com/office/drawing/2014/main" val="864874323"/>
                    </a:ext>
                  </a:extLst>
                </a:gridCol>
                <a:gridCol w="1871337">
                  <a:extLst>
                    <a:ext uri="{9D8B030D-6E8A-4147-A177-3AD203B41FA5}">
                      <a16:colId xmlns:a16="http://schemas.microsoft.com/office/drawing/2014/main" val="211361182"/>
                    </a:ext>
                  </a:extLst>
                </a:gridCol>
                <a:gridCol w="2646375">
                  <a:extLst>
                    <a:ext uri="{9D8B030D-6E8A-4147-A177-3AD203B41FA5}">
                      <a16:colId xmlns:a16="http://schemas.microsoft.com/office/drawing/2014/main" val="2340623626"/>
                    </a:ext>
                  </a:extLst>
                </a:gridCol>
                <a:gridCol w="2350909">
                  <a:extLst>
                    <a:ext uri="{9D8B030D-6E8A-4147-A177-3AD203B41FA5}">
                      <a16:colId xmlns:a16="http://schemas.microsoft.com/office/drawing/2014/main" val="156533921"/>
                    </a:ext>
                  </a:extLst>
                </a:gridCol>
              </a:tblGrid>
              <a:tr h="103663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nSpc>
                          <a:spcPct val="110000"/>
                        </a:lnSpc>
                        <a:spcBef>
                          <a:spcPts val="0"/>
                        </a:spcBef>
                        <a:spcAft>
                          <a:spcPts val="1200"/>
                        </a:spcAft>
                      </a:pPr>
                      <a:r>
                        <a:rPr lang="en-US" sz="1400" b="1" dirty="0">
                          <a:effectLst/>
                        </a:rPr>
                        <a:t>Clinical Labor Activity</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9CB6"/>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nSpc>
                          <a:spcPct val="110000"/>
                        </a:lnSpc>
                        <a:spcBef>
                          <a:spcPts val="0"/>
                        </a:spcBef>
                        <a:spcAft>
                          <a:spcPts val="0"/>
                        </a:spcAft>
                      </a:pPr>
                      <a:r>
                        <a:rPr lang="en-US" sz="1400" b="1" dirty="0">
                          <a:effectLst/>
                        </a:rPr>
                        <a:t>Standard Package</a:t>
                      </a:r>
                    </a:p>
                    <a:p>
                      <a:pPr marL="0" marR="0">
                        <a:lnSpc>
                          <a:spcPct val="110000"/>
                        </a:lnSpc>
                        <a:spcBef>
                          <a:spcPts val="0"/>
                        </a:spcBef>
                        <a:spcAft>
                          <a:spcPts val="0"/>
                        </a:spcAft>
                      </a:pPr>
                      <a:r>
                        <a:rPr lang="en-US" sz="1400" b="1" dirty="0">
                          <a:effectLst/>
                        </a:rPr>
                        <a:t>(minutes)</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9CB6"/>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nSpc>
                          <a:spcPct val="110000"/>
                        </a:lnSpc>
                        <a:spcBef>
                          <a:spcPts val="0"/>
                        </a:spcBef>
                        <a:spcAft>
                          <a:spcPts val="0"/>
                        </a:spcAft>
                      </a:pPr>
                      <a:r>
                        <a:rPr lang="en-US" sz="1400" b="1" dirty="0">
                          <a:effectLst/>
                        </a:rPr>
                        <a:t>97000 CPT Code Survey Recommendation</a:t>
                      </a:r>
                    </a:p>
                    <a:p>
                      <a:pPr marL="0" marR="0">
                        <a:lnSpc>
                          <a:spcPct val="110000"/>
                        </a:lnSpc>
                        <a:spcBef>
                          <a:spcPts val="0"/>
                        </a:spcBef>
                        <a:spcAft>
                          <a:spcPts val="0"/>
                        </a:spcAft>
                      </a:pPr>
                      <a:r>
                        <a:rPr lang="en-US" sz="1400" b="1" dirty="0">
                          <a:effectLst/>
                        </a:rPr>
                        <a:t>(minutes)</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9CB6"/>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nSpc>
                          <a:spcPct val="110000"/>
                        </a:lnSpc>
                        <a:spcBef>
                          <a:spcPts val="0"/>
                        </a:spcBef>
                        <a:spcAft>
                          <a:spcPts val="0"/>
                        </a:spcAft>
                      </a:pPr>
                      <a:r>
                        <a:rPr lang="en-US" sz="1400" b="1" dirty="0">
                          <a:effectLst/>
                        </a:rPr>
                        <a:t>97000 CPT Codes Reviewed in 2017 - RUC Final Allocation (minutes)</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9CB6"/>
                    </a:solidFill>
                  </a:tcPr>
                </a:tc>
                <a:extLst>
                  <a:ext uri="{0D108BD9-81ED-4DB2-BD59-A6C34878D82A}">
                    <a16:rowId xmlns:a16="http://schemas.microsoft.com/office/drawing/2014/main" val="297974485"/>
                  </a:ext>
                </a:extLst>
              </a:tr>
              <a:tr h="103663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nSpc>
                          <a:spcPct val="110000"/>
                        </a:lnSpc>
                        <a:spcBef>
                          <a:spcPts val="0"/>
                        </a:spcBef>
                        <a:spcAft>
                          <a:spcPts val="1200"/>
                        </a:spcAft>
                      </a:pPr>
                      <a:r>
                        <a:rPr lang="en-US" sz="1400" b="0" dirty="0">
                          <a:effectLst/>
                        </a:rPr>
                        <a:t>Greet patient, provide gowning, ensure appropriate medical records are available</a:t>
                      </a:r>
                      <a:endParaRPr lang="en-US"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CB6"/>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3</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3</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1.5</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40000"/>
                      </a:srgbClr>
                    </a:solidFill>
                  </a:tcPr>
                </a:tc>
                <a:extLst>
                  <a:ext uri="{0D108BD9-81ED-4DB2-BD59-A6C34878D82A}">
                    <a16:rowId xmlns:a16="http://schemas.microsoft.com/office/drawing/2014/main" val="1955571840"/>
                  </a:ext>
                </a:extLst>
              </a:tr>
              <a:tr h="511524">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nSpc>
                          <a:spcPct val="110000"/>
                        </a:lnSpc>
                        <a:spcBef>
                          <a:spcPts val="0"/>
                        </a:spcBef>
                        <a:spcAft>
                          <a:spcPts val="1200"/>
                        </a:spcAft>
                      </a:pPr>
                      <a:r>
                        <a:rPr lang="en-US" sz="1400" b="0" dirty="0">
                          <a:effectLst/>
                        </a:rPr>
                        <a:t>Prepare room, equipment and supplies</a:t>
                      </a:r>
                      <a:endParaRPr lang="en-US"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2</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2</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1</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20000"/>
                      </a:srgbClr>
                    </a:solidFill>
                  </a:tcPr>
                </a:tc>
                <a:extLst>
                  <a:ext uri="{0D108BD9-81ED-4DB2-BD59-A6C34878D82A}">
                    <a16:rowId xmlns:a16="http://schemas.microsoft.com/office/drawing/2014/main" val="3966394368"/>
                  </a:ext>
                </a:extLst>
              </a:tr>
              <a:tr h="336484">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nSpc>
                          <a:spcPct val="110000"/>
                        </a:lnSpc>
                        <a:spcBef>
                          <a:spcPts val="0"/>
                        </a:spcBef>
                        <a:spcAft>
                          <a:spcPts val="1200"/>
                        </a:spcAft>
                      </a:pPr>
                      <a:r>
                        <a:rPr lang="en-US" sz="1400" b="0" dirty="0">
                          <a:effectLst/>
                        </a:rPr>
                        <a:t>Prepare and position patient</a:t>
                      </a:r>
                      <a:endParaRPr lang="en-US"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2</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2</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1</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40000"/>
                      </a:srgbClr>
                    </a:solidFill>
                  </a:tcPr>
                </a:tc>
                <a:extLst>
                  <a:ext uri="{0D108BD9-81ED-4DB2-BD59-A6C34878D82A}">
                    <a16:rowId xmlns:a16="http://schemas.microsoft.com/office/drawing/2014/main" val="2237106297"/>
                  </a:ext>
                </a:extLst>
              </a:tr>
              <a:tr h="511524">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nSpc>
                          <a:spcPct val="110000"/>
                        </a:lnSpc>
                        <a:spcBef>
                          <a:spcPts val="0"/>
                        </a:spcBef>
                        <a:spcAft>
                          <a:spcPts val="1200"/>
                        </a:spcAft>
                      </a:pPr>
                      <a:r>
                        <a:rPr lang="en-US" sz="1400" b="0" dirty="0">
                          <a:effectLst/>
                        </a:rPr>
                        <a:t>Clean room/equipment by clinical staff</a:t>
                      </a:r>
                      <a:endParaRPr lang="en-US"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3</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3</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1</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20000"/>
                      </a:srgbClr>
                    </a:solidFill>
                  </a:tcPr>
                </a:tc>
                <a:extLst>
                  <a:ext uri="{0D108BD9-81ED-4DB2-BD59-A6C34878D82A}">
                    <a16:rowId xmlns:a16="http://schemas.microsoft.com/office/drawing/2014/main" val="3115624545"/>
                  </a:ext>
                </a:extLst>
              </a:tr>
              <a:tr h="336484">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nSpc>
                          <a:spcPct val="110000"/>
                        </a:lnSpc>
                        <a:spcBef>
                          <a:spcPts val="0"/>
                        </a:spcBef>
                        <a:spcAft>
                          <a:spcPts val="1200"/>
                        </a:spcAft>
                      </a:pPr>
                      <a:r>
                        <a:rPr lang="en-US" sz="1400" b="0" dirty="0">
                          <a:effectLst/>
                        </a:rPr>
                        <a:t>Obtain vital signs</a:t>
                      </a:r>
                      <a:endParaRPr lang="en-US"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3-5</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3</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1</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40000"/>
                      </a:srgbClr>
                    </a:solidFill>
                  </a:tcPr>
                </a:tc>
                <a:extLst>
                  <a:ext uri="{0D108BD9-81ED-4DB2-BD59-A6C34878D82A}">
                    <a16:rowId xmlns:a16="http://schemas.microsoft.com/office/drawing/2014/main" val="3006015488"/>
                  </a:ext>
                </a:extLst>
              </a:tr>
              <a:tr h="107832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nSpc>
                          <a:spcPct val="110000"/>
                        </a:lnSpc>
                        <a:spcBef>
                          <a:spcPts val="0"/>
                        </a:spcBef>
                        <a:spcAft>
                          <a:spcPts val="1200"/>
                        </a:spcAft>
                      </a:pPr>
                      <a:r>
                        <a:rPr lang="en-US" sz="1400" b="0" dirty="0">
                          <a:effectLst/>
                        </a:rPr>
                        <a:t>Check status, home care instructions/coordinate visits/interprofessional communication</a:t>
                      </a:r>
                      <a:endParaRPr lang="en-US"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3</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3</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lnSpc>
                          <a:spcPct val="110000"/>
                        </a:lnSpc>
                        <a:spcBef>
                          <a:spcPts val="0"/>
                        </a:spcBef>
                        <a:spcAft>
                          <a:spcPts val="1200"/>
                        </a:spcAft>
                      </a:pPr>
                      <a:r>
                        <a:rPr lang="en-US" sz="1400" dirty="0">
                          <a:effectLst/>
                        </a:rPr>
                        <a:t>1.5</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727" marR="65727"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9CB6">
                        <a:tint val="20000"/>
                      </a:srgbClr>
                    </a:solidFill>
                  </a:tcPr>
                </a:tc>
                <a:extLst>
                  <a:ext uri="{0D108BD9-81ED-4DB2-BD59-A6C34878D82A}">
                    <a16:rowId xmlns:a16="http://schemas.microsoft.com/office/drawing/2014/main" val="2741474927"/>
                  </a:ext>
                </a:extLst>
              </a:tr>
            </a:tbl>
          </a:graphicData>
        </a:graphic>
      </p:graphicFrame>
    </p:spTree>
    <p:extLst>
      <p:ext uri="{BB962C8B-B14F-4D97-AF65-F5344CB8AC3E}">
        <p14:creationId xmlns:p14="http://schemas.microsoft.com/office/powerpoint/2010/main" val="3064262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ABFE7-2FB9-42F7-AEA6-DB68142A85F9}"/>
              </a:ext>
            </a:extLst>
          </p:cNvPr>
          <p:cNvSpPr>
            <a:spLocks noGrp="1"/>
          </p:cNvSpPr>
          <p:nvPr>
            <p:ph type="title"/>
          </p:nvPr>
        </p:nvSpPr>
        <p:spPr/>
        <p:txBody>
          <a:bodyPr/>
          <a:lstStyle/>
          <a:p>
            <a:r>
              <a:rPr lang="en-US" dirty="0"/>
              <a:t>Result and Request</a:t>
            </a:r>
          </a:p>
        </p:txBody>
      </p:sp>
      <p:sp>
        <p:nvSpPr>
          <p:cNvPr id="4" name="Text Placeholder 3">
            <a:extLst>
              <a:ext uri="{FF2B5EF4-FFF2-40B4-BE49-F238E27FC236}">
                <a16:creationId xmlns:a16="http://schemas.microsoft.com/office/drawing/2014/main" id="{2BAE6879-8B65-404F-827B-1ECCC02D63D6}"/>
              </a:ext>
            </a:extLst>
          </p:cNvPr>
          <p:cNvSpPr>
            <a:spLocks noGrp="1"/>
          </p:cNvSpPr>
          <p:nvPr>
            <p:ph type="body" sz="quarter" idx="10"/>
          </p:nvPr>
        </p:nvSpPr>
        <p:spPr>
          <a:xfrm>
            <a:off x="640080" y="1463675"/>
            <a:ext cx="10058400" cy="4198894"/>
          </a:xfrm>
        </p:spPr>
        <p:txBody>
          <a:bodyPr>
            <a:normAutofit lnSpcReduction="10000"/>
          </a:bodyPr>
          <a:lstStyle/>
          <a:p>
            <a:r>
              <a:rPr lang="en-US" sz="2400" dirty="0"/>
              <a:t>The decision by the RUC in 2017 at the time of valuation resulted in an inaccurate representation of the clinical staff time required for the performance of the procedure.</a:t>
            </a:r>
          </a:p>
          <a:p>
            <a:endParaRPr lang="en-US" sz="2400" dirty="0"/>
          </a:p>
          <a:p>
            <a:r>
              <a:rPr lang="en-US" sz="2400" dirty="0"/>
              <a:t>It also results in a duplicate reduction in valuation when MPPR is applied.</a:t>
            </a:r>
          </a:p>
          <a:p>
            <a:endParaRPr lang="en-US" sz="2400" dirty="0"/>
          </a:p>
          <a:p>
            <a:endParaRPr lang="en-US" sz="2400" dirty="0"/>
          </a:p>
          <a:p>
            <a:r>
              <a:rPr lang="en-US" sz="2400" b="1" dirty="0">
                <a:effectLst/>
                <a:latin typeface="Calibri" panose="020F0502020204030204" pitchFamily="34" charset="0"/>
                <a:ea typeface="Times New Roman" panose="02020603050405020304" pitchFamily="18" charset="0"/>
              </a:rPr>
              <a:t>As a result, AOTA and APTA request that CMS review the PE reductions in light of the MPPR policy and direct the AMA PE subcommittee to reconsider these PE values as soon as possible, preferably at the April 2023 RUC Meeting. </a:t>
            </a:r>
            <a:endParaRPr lang="en-US" sz="2400" b="1" dirty="0">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val="4238281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2EB72CE8-9E44-F92D-1761-ABD1A07C3883}"/>
              </a:ext>
            </a:extLst>
          </p:cNvPr>
          <p:cNvSpPr txBox="1">
            <a:spLocks/>
          </p:cNvSpPr>
          <p:nvPr/>
        </p:nvSpPr>
        <p:spPr>
          <a:xfrm>
            <a:off x="1" y="3557975"/>
            <a:ext cx="11707366" cy="2538026"/>
          </a:xfrm>
          <a:prstGeom prst="rect">
            <a:avLst/>
          </a:prstGeom>
          <a:noFill/>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spc="-60" baseline="0">
                <a:solidFill>
                  <a:srgbClr val="3F4444"/>
                </a:solidFill>
                <a:latin typeface="Arial" panose="020B0604020202020204" pitchFamily="34" charset="0"/>
                <a:ea typeface="+mj-ea"/>
                <a:cs typeface="Arial" panose="020B0604020202020204" pitchFamily="34" charset="0"/>
              </a:defRPr>
            </a:lvl1pPr>
          </a:lstStyle>
          <a:p>
            <a:r>
              <a:rPr lang="en-US" sz="5900" spc="-100">
                <a:solidFill>
                  <a:schemeClr val="tx2"/>
                </a:solidFill>
                <a:latin typeface="+mj-lt"/>
                <a:cs typeface="+mj-cs"/>
              </a:rPr>
              <a:t>Questions &amp; Answers</a:t>
            </a:r>
            <a:endParaRPr lang="en-US" sz="5900" spc="-100" dirty="0">
              <a:solidFill>
                <a:schemeClr val="tx2"/>
              </a:solidFill>
              <a:latin typeface="+mj-lt"/>
              <a:cs typeface="+mj-cs"/>
            </a:endParaRPr>
          </a:p>
        </p:txBody>
      </p:sp>
    </p:spTree>
    <p:extLst>
      <p:ext uri="{BB962C8B-B14F-4D97-AF65-F5344CB8AC3E}">
        <p14:creationId xmlns:p14="http://schemas.microsoft.com/office/powerpoint/2010/main" val="3739256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2EB72CE8-9E44-F92D-1761-ABD1A07C3883}"/>
              </a:ext>
            </a:extLst>
          </p:cNvPr>
          <p:cNvSpPr txBox="1">
            <a:spLocks/>
          </p:cNvSpPr>
          <p:nvPr/>
        </p:nvSpPr>
        <p:spPr>
          <a:xfrm>
            <a:off x="1" y="3557975"/>
            <a:ext cx="11707366" cy="2538026"/>
          </a:xfrm>
          <a:prstGeom prst="rect">
            <a:avLst/>
          </a:prstGeom>
          <a:noFill/>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spc="-60" baseline="0">
                <a:solidFill>
                  <a:srgbClr val="3F4444"/>
                </a:solidFill>
                <a:latin typeface="Arial" panose="020B0604020202020204" pitchFamily="34" charset="0"/>
                <a:ea typeface="+mj-ea"/>
                <a:cs typeface="Arial" panose="020B0604020202020204" pitchFamily="34" charset="0"/>
              </a:defRPr>
            </a:lvl1pPr>
          </a:lstStyle>
          <a:p>
            <a:r>
              <a:rPr lang="en-US" sz="5900" spc="-100" dirty="0">
                <a:solidFill>
                  <a:schemeClr val="tx2"/>
                </a:solidFill>
                <a:latin typeface="+mj-lt"/>
                <a:cs typeface="+mj-cs"/>
              </a:rPr>
              <a:t>Thank You</a:t>
            </a:r>
          </a:p>
        </p:txBody>
      </p:sp>
    </p:spTree>
    <p:extLst>
      <p:ext uri="{BB962C8B-B14F-4D97-AF65-F5344CB8AC3E}">
        <p14:creationId xmlns:p14="http://schemas.microsoft.com/office/powerpoint/2010/main" val="1642346971"/>
      </p:ext>
    </p:extLst>
  </p:cSld>
  <p:clrMapOvr>
    <a:masterClrMapping/>
  </p:clrMapOvr>
</p:sld>
</file>

<file path=ppt/theme/theme1.xml><?xml version="1.0" encoding="utf-8"?>
<a:theme xmlns:a="http://schemas.openxmlformats.org/drawingml/2006/main" name="Fra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TM03457475[[fn=Frame]]</Template>
  <TotalTime>649</TotalTime>
  <Words>460</Words>
  <Application>Microsoft Office PowerPoint</Application>
  <PresentationFormat>Widescreen</PresentationFormat>
  <Paragraphs>59</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Wingdings 2</vt:lpstr>
      <vt:lpstr>Frame</vt:lpstr>
      <vt:lpstr>Request for CMS Referral to RUC for Practice Expense Review</vt:lpstr>
      <vt:lpstr>Background Information on Code Valuation</vt:lpstr>
      <vt:lpstr>Background Information on Code Valuation</vt:lpstr>
      <vt:lpstr>Background Information on Code Valuation</vt:lpstr>
      <vt:lpstr>Practice Expense Clinical Labor Allocation</vt:lpstr>
      <vt:lpstr>Result and Request</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Therapy Outcomes in Post-Acute Care Settings (TOPS) Study Chartbook</dc:title>
  <dc:creator>Jennifer Folden</dc:creator>
  <cp:lastModifiedBy>Bell, Alice</cp:lastModifiedBy>
  <cp:revision>60</cp:revision>
  <dcterms:created xsi:type="dcterms:W3CDTF">2021-03-19T01:07:58Z</dcterms:created>
  <dcterms:modified xsi:type="dcterms:W3CDTF">2023-02-14T18:56:36Z</dcterms:modified>
</cp:coreProperties>
</file>